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6"/>
  </p:notesMasterIdLst>
  <p:sldIdLst>
    <p:sldId id="266" r:id="rId2"/>
    <p:sldId id="293" r:id="rId3"/>
    <p:sldId id="284" r:id="rId4"/>
    <p:sldId id="294" r:id="rId5"/>
    <p:sldId id="295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Test In Production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4953000"/>
            <a:ext cx="525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“Designing Machine Learning Systems” </a:t>
            </a:r>
          </a:p>
          <a:p>
            <a:r>
              <a:rPr lang="en-US" dirty="0" smtClean="0"/>
              <a:t>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Interleaving Experiments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157153" cy="4648199"/>
          </a:xfrm>
        </p:spPr>
        <p:txBody>
          <a:bodyPr/>
          <a:lstStyle/>
          <a:p>
            <a:r>
              <a:rPr lang="en-US" dirty="0"/>
              <a:t>Imagine two recommender systems, A and B, and want to evaluate which one is better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time, a model recommends 10 items users might like</a:t>
            </a:r>
          </a:p>
          <a:p>
            <a:endParaRPr lang="en-US" dirty="0"/>
          </a:p>
          <a:p>
            <a:r>
              <a:rPr lang="en-US" dirty="0"/>
              <a:t>With A/B testing, divide users into two groups: one group is exposed to A and the other group is exposed to B.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user will be exposed to the recommendations made by one model</a:t>
            </a:r>
          </a:p>
          <a:p>
            <a:endParaRPr lang="en-US" dirty="0"/>
          </a:p>
          <a:p>
            <a:r>
              <a:rPr lang="en-US" dirty="0"/>
              <a:t>What if instead of exposing a user to recommendations from a model, </a:t>
            </a:r>
            <a:r>
              <a:rPr lang="en-US" dirty="0">
                <a:solidFill>
                  <a:srgbClr val="FF0000"/>
                </a:solidFill>
              </a:rPr>
              <a:t>we expose that user to recommendations from both models</a:t>
            </a:r>
            <a:r>
              <a:rPr lang="en-US" dirty="0"/>
              <a:t> and see which </a:t>
            </a:r>
            <a:r>
              <a:rPr lang="en-US" dirty="0" smtClean="0"/>
              <a:t>model’s recommendations </a:t>
            </a:r>
            <a:r>
              <a:rPr lang="en-US" dirty="0"/>
              <a:t>they will click on?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985962"/>
            <a:ext cx="638175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Interleaving </a:t>
            </a:r>
            <a:r>
              <a:rPr lang="en-IN" dirty="0" smtClean="0"/>
              <a:t>Experiments(2)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In A/B testing, core metrics like retention and streaming are measured and compared between </a:t>
            </a:r>
            <a:r>
              <a:rPr lang="en-US" dirty="0" smtClean="0"/>
              <a:t>two groups</a:t>
            </a:r>
            <a:endParaRPr lang="en-US" dirty="0"/>
          </a:p>
          <a:p>
            <a:r>
              <a:rPr lang="en-US" dirty="0"/>
              <a:t>In interleaving, </a:t>
            </a:r>
            <a:r>
              <a:rPr lang="en-US" dirty="0" smtClean="0"/>
              <a:t>two </a:t>
            </a:r>
            <a:r>
              <a:rPr lang="en-US" dirty="0"/>
              <a:t>algorithms can be compared by measuring user </a:t>
            </a:r>
            <a:r>
              <a:rPr lang="en-US" dirty="0" smtClean="0"/>
              <a:t>preferences,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 </a:t>
            </a:r>
            <a:r>
              <a:rPr lang="en-US" dirty="0"/>
              <a:t>guarantee that user preference will lead to better core </a:t>
            </a:r>
            <a:r>
              <a:rPr lang="en-US" dirty="0" smtClean="0"/>
              <a:t>metrics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/>
              <a:t>Netflix found that interleaving “reliably identifies the best algorithms with considerably smaller sample size compared to traditional A/B testing</a:t>
            </a:r>
            <a:r>
              <a:rPr lang="en-US" dirty="0" smtClean="0"/>
              <a:t>.”</a:t>
            </a:r>
          </a:p>
          <a:p>
            <a:endParaRPr lang="en-US" dirty="0"/>
          </a:p>
          <a:p>
            <a:r>
              <a:rPr lang="en-US" dirty="0"/>
              <a:t>When recommendations from multiple models are shown to users,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position of a recommendation influences how likely a user will click on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users are much more likely to click on the top recommendation than the bottom recommendation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interleaving to yield valid results, must ensure that at any given position</a:t>
            </a:r>
            <a:r>
              <a:rPr lang="en-US" dirty="0" smtClean="0"/>
              <a:t>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 </a:t>
            </a:r>
            <a:r>
              <a:rPr lang="en-US" dirty="0"/>
              <a:t>a recommendation is equally likely to be generated by A or B.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406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Bandits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952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Bandit algorithms originated in gambling!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slot machine is also known as a one-armed bandit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casino has multiple slot machines with different payouts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don’t </a:t>
            </a:r>
            <a:r>
              <a:rPr lang="en-US" dirty="0"/>
              <a:t>know which slot machine </a:t>
            </a:r>
            <a:r>
              <a:rPr lang="en-US" dirty="0" smtClean="0"/>
              <a:t>gives the </a:t>
            </a:r>
            <a:r>
              <a:rPr lang="en-US" dirty="0"/>
              <a:t>highest payout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</a:t>
            </a:r>
            <a:r>
              <a:rPr lang="en-US" dirty="0"/>
              <a:t>experiment over time to find out which slot machine is the best while maximizing payout</a:t>
            </a:r>
          </a:p>
          <a:p>
            <a:endParaRPr lang="en-US" dirty="0"/>
          </a:p>
          <a:p>
            <a:r>
              <a:rPr lang="en-US" dirty="0"/>
              <a:t>Multi-armed bandits are algorithms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allow </a:t>
            </a:r>
            <a:r>
              <a:rPr lang="en-US" dirty="0"/>
              <a:t>you to balance between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exploitation </a:t>
            </a:r>
            <a:r>
              <a:rPr lang="en-US" dirty="0"/>
              <a:t>(choosing the slot machine </a:t>
            </a:r>
            <a:r>
              <a:rPr lang="en-US" dirty="0" smtClean="0"/>
              <a:t>that has </a:t>
            </a:r>
            <a:r>
              <a:rPr lang="en-US" dirty="0"/>
              <a:t>paid the most in the past)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and </a:t>
            </a:r>
            <a:r>
              <a:rPr lang="en-US" dirty="0"/>
              <a:t>exploration (choosing other slot machines </a:t>
            </a:r>
            <a:r>
              <a:rPr lang="en-US" dirty="0" smtClean="0"/>
              <a:t>that may </a:t>
            </a:r>
            <a:r>
              <a:rPr lang="en-US" dirty="0"/>
              <a:t>pay off even more</a:t>
            </a:r>
            <a:r>
              <a:rPr lang="en-US" dirty="0" smtClean="0"/>
              <a:t>)</a:t>
            </a:r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When multiple models needs to be evaluated, each model can be considered a slot machine whose payout (i.e., prediction accuracy) is unknown</a:t>
            </a:r>
          </a:p>
          <a:p>
            <a:r>
              <a:rPr lang="en-US" dirty="0"/>
              <a:t>Bandits allow to determine how to route traffic to each model for prediction to determine the best model while maximizing prediction accuracy for users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49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Bandits(2)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Bandit is stateful: before routing a request to a model, need to calculate all models’ current performance</a:t>
            </a:r>
          </a:p>
          <a:p>
            <a:endParaRPr lang="en-US" dirty="0" smtClean="0"/>
          </a:p>
          <a:p>
            <a:r>
              <a:rPr lang="en-US" dirty="0" smtClean="0"/>
              <a:t>Requires </a:t>
            </a:r>
            <a:r>
              <a:rPr lang="en-US" dirty="0"/>
              <a:t>three things: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must be able to make online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Preferably short feedback loops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mechanism to collect feedback, calculate and keep track of each model’s performance, and route prediction requests to different models based </a:t>
            </a:r>
            <a:r>
              <a:rPr lang="en-US" dirty="0" smtClean="0"/>
              <a:t>on their </a:t>
            </a:r>
            <a:r>
              <a:rPr lang="en-US" dirty="0"/>
              <a:t>current performance</a:t>
            </a:r>
          </a:p>
          <a:p>
            <a:endParaRPr lang="en-US" dirty="0"/>
          </a:p>
          <a:p>
            <a:r>
              <a:rPr lang="en-US" dirty="0"/>
              <a:t>Bandits are well-studied in academia and have been shown to be a lot more data efficient than A/B testing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require less data to determine which model is the best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at </a:t>
            </a:r>
            <a:r>
              <a:rPr lang="en-US" dirty="0"/>
              <a:t>the same time, reduce opportunity cost as they route traffic to the better model more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But a </a:t>
            </a:r>
            <a:r>
              <a:rPr lang="en-US" dirty="0"/>
              <a:t>lot more difficult to implement than A/B testing because it requires computing and keeping track of models’ payoffs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0497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</a:t>
            </a:r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100753" cy="4495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An offline model evaluation happens when the model is being trained by the analyst</a:t>
            </a:r>
          </a:p>
          <a:p>
            <a:endParaRPr lang="en-US" dirty="0"/>
          </a:p>
          <a:p>
            <a:r>
              <a:rPr lang="en-US" dirty="0"/>
              <a:t>The analyst tries out different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algorithms,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</a:t>
            </a:r>
            <a:r>
              <a:rPr lang="en-US" dirty="0" err="1"/>
              <a:t>hyperparameters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Model training is guided in the right direction by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like confusion matrix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Various performance metrics, such as precision, recall, and AUC</a:t>
            </a:r>
          </a:p>
          <a:p>
            <a:endParaRPr lang="en-US" dirty="0"/>
          </a:p>
          <a:p>
            <a:r>
              <a:rPr lang="en-US" dirty="0" smtClean="0"/>
              <a:t>Process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First</a:t>
            </a:r>
            <a:r>
              <a:rPr lang="en-US" dirty="0"/>
              <a:t>, validation data is used to assess the chosen performance metric and compare </a:t>
            </a:r>
            <a:r>
              <a:rPr lang="en-US" dirty="0" smtClean="0"/>
              <a:t>models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the best model is identified, the test set is used, also in offline mode, to again assess the best model’s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final offline assessment guarantees post-deployment model performance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165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</a:t>
            </a:r>
            <a:r>
              <a:rPr lang="en-US" dirty="0" smtClean="0"/>
              <a:t>Evaluation(2)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952999"/>
          </a:xfrm>
        </p:spPr>
        <p:txBody>
          <a:bodyPr>
            <a:normAutofit/>
          </a:bodyPr>
          <a:lstStyle/>
          <a:p>
            <a:r>
              <a:rPr lang="en-US" dirty="0" smtClean="0"/>
              <a:t>Test </a:t>
            </a:r>
            <a:r>
              <a:rPr lang="en-US" dirty="0"/>
              <a:t>splits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usually static and have to be static so that you have a trusted benchmark to compare multiple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be hard to compare the test results of two models if they are tested on different test sets</a:t>
            </a:r>
          </a:p>
          <a:p>
            <a:endParaRPr lang="en-US" dirty="0"/>
          </a:p>
          <a:p>
            <a:r>
              <a:rPr lang="en-US" dirty="0" err="1"/>
              <a:t>Backtests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method of testing a predictive model on data from a specific period of time in the past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model is updated to adapt to a new data distribution, it’s not sufficient to evaluate this new model on test splits from the old distribution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idea is to test model on the most recent data that you have access </a:t>
            </a:r>
            <a:r>
              <a:rPr lang="en-US" dirty="0" smtClean="0"/>
              <a:t>to - after </a:t>
            </a:r>
            <a:r>
              <a:rPr lang="en-US" dirty="0"/>
              <a:t>updated model on the data from the last day, might want to test this model on the data from the last hour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question is whether </a:t>
            </a:r>
            <a:r>
              <a:rPr lang="en-US" dirty="0" err="1">
                <a:solidFill>
                  <a:srgbClr val="FF0000"/>
                </a:solidFill>
              </a:rPr>
              <a:t>backtests</a:t>
            </a:r>
            <a:r>
              <a:rPr lang="en-US" dirty="0">
                <a:solidFill>
                  <a:srgbClr val="FF0000"/>
                </a:solidFill>
              </a:rPr>
              <a:t> are sufficient to replace static test splits. Not quite!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something went wrong with data pipeline and some data from the last hour is corrupted, evaluating model solely on this </a:t>
            </a:r>
            <a:r>
              <a:rPr lang="en-US" dirty="0" smtClean="0"/>
              <a:t>recent </a:t>
            </a:r>
            <a:r>
              <a:rPr lang="en-US" dirty="0"/>
              <a:t>data </a:t>
            </a:r>
            <a:r>
              <a:rPr lang="en-US" dirty="0" smtClean="0"/>
              <a:t>isn’t sufficient</a:t>
            </a:r>
            <a:r>
              <a:rPr lang="en-US" dirty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</a:t>
            </a:r>
            <a:r>
              <a:rPr lang="en-US" dirty="0" err="1"/>
              <a:t>backtests</a:t>
            </a:r>
            <a:r>
              <a:rPr lang="en-US" dirty="0"/>
              <a:t>, should still evaluate model on a static test set that have been extensively studied and (mostly) trust as a </a:t>
            </a:r>
            <a:r>
              <a:rPr lang="en-US" dirty="0" smtClean="0"/>
              <a:t>form </a:t>
            </a:r>
            <a:r>
              <a:rPr lang="en-US" dirty="0"/>
              <a:t>of sanity check.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Two major test types for offline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Offline and Online Evaluation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4090353" cy="5105399"/>
          </a:xfrm>
        </p:spPr>
        <p:txBody>
          <a:bodyPr/>
          <a:lstStyle/>
          <a:p>
            <a:r>
              <a:rPr lang="en-US" dirty="0"/>
              <a:t>Historical data is first used to train a deployment candidate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it is evaluated offline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result is satisfactory, deployment candidate becomes the deployed model, and starts accepting user queries</a:t>
            </a:r>
          </a:p>
          <a:p>
            <a:endParaRPr lang="en-US" dirty="0"/>
          </a:p>
          <a:p>
            <a:r>
              <a:rPr lang="en-US" dirty="0"/>
              <a:t>User queries and the model predictions are used for an online evaluation of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online data is then used to improve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close the loop, the online data is permanently copied to the offline data repository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0830" y="2209800"/>
            <a:ext cx="7324725" cy="3200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34400" y="5562600"/>
            <a:ext cx="4038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Machine Learning Engineering by </a:t>
            </a:r>
            <a:r>
              <a:rPr lang="en-US" sz="1000" dirty="0" err="1" smtClean="0"/>
              <a:t>Burkov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54630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evaluate both offline and online?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343399"/>
          </a:xfrm>
        </p:spPr>
        <p:txBody>
          <a:bodyPr/>
          <a:lstStyle/>
          <a:p>
            <a:r>
              <a:rPr lang="en-US" dirty="0"/>
              <a:t>The offline model evaluation reflects how well the analyst succeeded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finding the right features, learning algorithm, model, and values of </a:t>
            </a:r>
            <a:r>
              <a:rPr lang="en-US" dirty="0" err="1"/>
              <a:t>hyperparameters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reflects how good the model is from an engineering standpoint</a:t>
            </a:r>
          </a:p>
          <a:p>
            <a:endParaRPr lang="en-US" dirty="0"/>
          </a:p>
          <a:p>
            <a:r>
              <a:rPr lang="en-US" dirty="0"/>
              <a:t>Online evaluation, focuses on measuring business outcomes,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customer satisfaction, average online time, open rate, and click-through rate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not be reflected in historical data, but it’s what the business really cares about</a:t>
            </a:r>
          </a:p>
          <a:p>
            <a:endParaRPr lang="en-US" dirty="0"/>
          </a:p>
          <a:p>
            <a:r>
              <a:rPr lang="en-US" dirty="0" smtClean="0"/>
              <a:t>Offline </a:t>
            </a:r>
            <a:r>
              <a:rPr lang="en-US" dirty="0"/>
              <a:t>evaluation doesn’t allow us to test the model in some conditions </a:t>
            </a:r>
            <a:r>
              <a:rPr lang="en-US" dirty="0" smtClean="0"/>
              <a:t>that can </a:t>
            </a:r>
            <a:r>
              <a:rPr lang="en-US" dirty="0"/>
              <a:t>be observed </a:t>
            </a:r>
            <a:r>
              <a:rPr lang="en-US" dirty="0" smtClean="0"/>
              <a:t>online,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such </a:t>
            </a:r>
            <a:r>
              <a:rPr lang="en-US" dirty="0"/>
              <a:t>as connection and data loss, and call delays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6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Test in </a:t>
            </a:r>
            <a:r>
              <a:rPr lang="en-IN" dirty="0" smtClean="0"/>
              <a:t>production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only way to know whether a model will do well in production is to deploy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led to one seemingly terrifying but necessary concept</a:t>
            </a:r>
          </a:p>
          <a:p>
            <a:endParaRPr lang="en-US" dirty="0"/>
          </a:p>
          <a:p>
            <a:r>
              <a:rPr lang="en-US" dirty="0"/>
              <a:t>Techniques to help to evaluate models in production (mostly) safely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Shadow </a:t>
            </a:r>
            <a:r>
              <a:rPr lang="en-US" dirty="0"/>
              <a:t>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A/B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Canary </a:t>
            </a:r>
            <a:r>
              <a:rPr lang="en-US" dirty="0"/>
              <a:t>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Interleaving </a:t>
            </a:r>
            <a:r>
              <a:rPr lang="en-US" dirty="0"/>
              <a:t>experiments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Bandits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To sufficiently evaluate models, first need a mixture of offline evaluation and online evaluation! 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Aka Online Evaluation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Shadow Deployment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1277600" cy="464819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Works </a:t>
            </a:r>
            <a:r>
              <a:rPr lang="en-US" dirty="0">
                <a:solidFill>
                  <a:srgbClr val="FF0000"/>
                </a:solidFill>
              </a:rPr>
              <a:t>as </a:t>
            </a:r>
            <a:r>
              <a:rPr lang="en-US" dirty="0" smtClean="0">
                <a:solidFill>
                  <a:srgbClr val="FF0000"/>
                </a:solidFill>
              </a:rPr>
              <a:t>follows</a:t>
            </a:r>
            <a:endParaRPr lang="en-US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en-US" dirty="0"/>
              <a:t>1. Deploy the candidate model in parallel with the existing model</a:t>
            </a:r>
          </a:p>
          <a:p>
            <a:pPr marL="457200" lvl="1" indent="0">
              <a:buNone/>
            </a:pPr>
            <a:r>
              <a:rPr lang="en-US" dirty="0"/>
              <a:t>2. For each incoming request, route it to both models to make predictions, </a:t>
            </a:r>
            <a:r>
              <a:rPr lang="en-US" dirty="0" smtClean="0"/>
              <a:t>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but </a:t>
            </a:r>
            <a:r>
              <a:rPr lang="en-US" dirty="0"/>
              <a:t>only serve the existing model’s prediction to the user</a:t>
            </a:r>
          </a:p>
          <a:p>
            <a:pPr marL="457200" lvl="1" indent="0">
              <a:buNone/>
            </a:pPr>
            <a:r>
              <a:rPr lang="en-US" dirty="0"/>
              <a:t>3. Log the predictions from the new model for analysis purposes.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Only when found that the new model’s predictions are satisfactory do replace the existing model with the new model!</a:t>
            </a:r>
          </a:p>
          <a:p>
            <a:endParaRPr lang="en-US" dirty="0"/>
          </a:p>
          <a:p>
            <a:r>
              <a:rPr lang="en-US" dirty="0"/>
              <a:t>The risk of this new model doing something funky is low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don’t serve the new model’s predictions to users until made sure that the model’s predictions are satisfactory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Always </a:t>
            </a:r>
            <a:r>
              <a:rPr lang="en-US" dirty="0" smtClean="0">
                <a:solidFill>
                  <a:srgbClr val="FF0000"/>
                </a:solidFill>
              </a:rPr>
              <a:t>not favorable </a:t>
            </a:r>
            <a:r>
              <a:rPr lang="en-US" dirty="0">
                <a:solidFill>
                  <a:srgbClr val="FF0000"/>
                </a:solidFill>
              </a:rPr>
              <a:t>because it’s expensive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doubles the number of predictions system has to generate, which generally means doubling inference compute cost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Might be the safest way to deploy model or any software update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A/B Testing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 way to compare two variants of an object, typically by testing responses to these two variants, determining which of the two variants is more effective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existing model as one variant, and the candidate model (the recently updated model) as another variant</a:t>
            </a:r>
          </a:p>
          <a:p>
            <a:endParaRPr lang="en-US" dirty="0"/>
          </a:p>
          <a:p>
            <a:r>
              <a:rPr lang="en-US" dirty="0"/>
              <a:t>Works as follows: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Deploy </a:t>
            </a:r>
            <a:r>
              <a:rPr lang="en-US" dirty="0"/>
              <a:t>the candidate model alongside the existing </a:t>
            </a:r>
            <a:r>
              <a:rPr lang="en-US" dirty="0" smtClean="0"/>
              <a:t>model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percentage of traffic is routed to the new model for predictions; </a:t>
            </a:r>
            <a:r>
              <a:rPr lang="en-US" dirty="0" smtClean="0"/>
              <a:t> the </a:t>
            </a:r>
            <a:r>
              <a:rPr lang="en-US" dirty="0"/>
              <a:t>rest is routed to the existing model for predictions. </a:t>
            </a: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Monitor </a:t>
            </a:r>
            <a:r>
              <a:rPr lang="en-US" dirty="0"/>
              <a:t>and analyze the predictions and user feedback, if any, from both models to determine whether the difference in the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two </a:t>
            </a:r>
            <a:r>
              <a:rPr lang="en-US" dirty="0"/>
              <a:t>models’ </a:t>
            </a:r>
            <a:r>
              <a:rPr lang="en-US" dirty="0" smtClean="0"/>
              <a:t>performance is </a:t>
            </a:r>
            <a:r>
              <a:rPr lang="en-US" dirty="0"/>
              <a:t>statistically significant.</a:t>
            </a:r>
          </a:p>
          <a:p>
            <a:endParaRPr lang="en-US" dirty="0"/>
          </a:p>
          <a:p>
            <a:r>
              <a:rPr lang="en-US" dirty="0"/>
              <a:t>Two important things: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First, A/B testing consists of a randomized experiment: the traffic routed to each model has to be truly random.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not, the test result will be invalid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Second, A/B test should be run on a sufficient number of samples to gain enough confidence about the outcome.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 to calculate the number of samples needed for an A/B test is a simple question with a very complicated answer.</a:t>
            </a:r>
          </a:p>
          <a:p>
            <a:endParaRPr lang="en-US" dirty="0"/>
          </a:p>
          <a:p>
            <a:r>
              <a:rPr lang="en-US" dirty="0"/>
              <a:t>Often, in production, you don’t have just one candidate but multiple candidate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to do A/B testing with more than two variants, which means can have A/B/C testing or even A/B/C/D testing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Canary Release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technique to reduce the risk of introducing a new software version in production by slowly rolling out the change to a small subset of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before rolling it out to the entire infrastructure and making it available to everybody</a:t>
            </a:r>
          </a:p>
          <a:p>
            <a:endParaRPr lang="en-US" dirty="0"/>
          </a:p>
          <a:p>
            <a:r>
              <a:rPr lang="en-US" dirty="0"/>
              <a:t>Works as follows: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Deploy the candidate model alongside the existing model. The candidate model is called the canary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A portion of the traffic is routed to the candidate model.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If its performance is satisfactory, increase the traffic to the candidate model.</a:t>
            </a:r>
          </a:p>
          <a:p>
            <a:pPr marL="457200" lvl="1" indent="0">
              <a:buNone/>
            </a:pPr>
            <a:r>
              <a:rPr lang="en-US" dirty="0" smtClean="0"/>
              <a:t>       If </a:t>
            </a:r>
            <a:r>
              <a:rPr lang="en-US" dirty="0"/>
              <a:t>not, abort the canary and route all the traffic back to the existing model.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Stop when either the canary serves all the traffic (the candidate model has replaced the existing model) or when the canary is aborted</a:t>
            </a:r>
          </a:p>
          <a:p>
            <a:endParaRPr lang="en-US" dirty="0"/>
          </a:p>
          <a:p>
            <a:r>
              <a:rPr lang="en-US" dirty="0"/>
              <a:t>The candidate model’s performance is measured against the existing model’s performance according to the metrics you care about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candidate model’s key metrics degrade significantly, the canary is aborted and all the traffic will be routed to the existing model</a:t>
            </a:r>
          </a:p>
          <a:p>
            <a:endParaRPr lang="en-US" dirty="0"/>
          </a:p>
          <a:p>
            <a:r>
              <a:rPr lang="en-US" dirty="0"/>
              <a:t>Canary releases can be used to implement A/B testing due to the similarities in their setups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don’t have to randomize the traffic to route to each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first roll out the candidate model to a less critical market before rolling out to everybody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3221</TotalTime>
  <Words>1596</Words>
  <Application>Microsoft Office PowerPoint</Application>
  <PresentationFormat>Widescreen</PresentationFormat>
  <Paragraphs>169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Test In Production</vt:lpstr>
      <vt:lpstr>Offline Evaluation</vt:lpstr>
      <vt:lpstr>Offline Evaluation(2)</vt:lpstr>
      <vt:lpstr>Offline and Online Evaluation</vt:lpstr>
      <vt:lpstr>Why do we evaluate both offline and online? </vt:lpstr>
      <vt:lpstr>Test in production </vt:lpstr>
      <vt:lpstr>Shadow Deployment</vt:lpstr>
      <vt:lpstr>A/B Testing</vt:lpstr>
      <vt:lpstr>Canary Release</vt:lpstr>
      <vt:lpstr>Interleaving Experiments</vt:lpstr>
      <vt:lpstr>Interleaving Experiments(2)</vt:lpstr>
      <vt:lpstr>Bandits</vt:lpstr>
      <vt:lpstr>Bandits(2)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246</cp:revision>
  <dcterms:created xsi:type="dcterms:W3CDTF">2018-10-16T06:13:57Z</dcterms:created>
  <dcterms:modified xsi:type="dcterms:W3CDTF">2023-10-05T11:21:51Z</dcterms:modified>
</cp:coreProperties>
</file>

<file path=docProps/thumbnail.jpeg>
</file>